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1" r:id="rId2"/>
    <p:sldId id="521" r:id="rId3"/>
    <p:sldId id="570" r:id="rId4"/>
    <p:sldId id="641" r:id="rId5"/>
    <p:sldId id="642" r:id="rId6"/>
    <p:sldId id="643" r:id="rId7"/>
    <p:sldId id="646" r:id="rId8"/>
    <p:sldId id="647" r:id="rId9"/>
    <p:sldId id="648" r:id="rId10"/>
    <p:sldId id="652" r:id="rId11"/>
    <p:sldId id="644" r:id="rId12"/>
    <p:sldId id="649" r:id="rId13"/>
    <p:sldId id="650" r:id="rId14"/>
    <p:sldId id="651" r:id="rId15"/>
    <p:sldId id="645" r:id="rId16"/>
    <p:sldId id="653" r:id="rId17"/>
    <p:sldId id="654" r:id="rId18"/>
    <p:sldId id="658" r:id="rId19"/>
    <p:sldId id="655" r:id="rId20"/>
    <p:sldId id="659" r:id="rId21"/>
    <p:sldId id="656" r:id="rId22"/>
    <p:sldId id="662" r:id="rId23"/>
    <p:sldId id="663" r:id="rId24"/>
    <p:sldId id="657" r:id="rId25"/>
    <p:sldId id="660" r:id="rId26"/>
    <p:sldId id="661" r:id="rId27"/>
    <p:sldId id="640" r:id="rId28"/>
    <p:sldId id="669" r:id="rId29"/>
    <p:sldId id="670" r:id="rId30"/>
    <p:sldId id="671" r:id="rId31"/>
    <p:sldId id="672" r:id="rId32"/>
    <p:sldId id="673" r:id="rId33"/>
    <p:sldId id="665" r:id="rId34"/>
    <p:sldId id="674" r:id="rId35"/>
    <p:sldId id="676" r:id="rId36"/>
    <p:sldId id="677" r:id="rId37"/>
    <p:sldId id="666" r:id="rId38"/>
    <p:sldId id="667" r:id="rId39"/>
    <p:sldId id="668" r:id="rId40"/>
    <p:sldId id="679" r:id="rId41"/>
    <p:sldId id="680" r:id="rId42"/>
    <p:sldId id="681" r:id="rId43"/>
    <p:sldId id="664" r:id="rId44"/>
    <p:sldId id="684" r:id="rId45"/>
    <p:sldId id="682" r:id="rId46"/>
    <p:sldId id="685" r:id="rId47"/>
    <p:sldId id="683" r:id="rId48"/>
    <p:sldId id="686" r:id="rId49"/>
    <p:sldId id="678" r:id="rId50"/>
    <p:sldId id="688" r:id="rId51"/>
    <p:sldId id="687" r:id="rId52"/>
    <p:sldId id="689" r:id="rId53"/>
  </p:sldIdLst>
  <p:sldSz cx="9144000" cy="5143500" type="screen16x9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F6C"/>
    <a:srgbClr val="46BCDE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00" autoAdjust="0"/>
    <p:restoredTop sz="95160" autoAdjust="0"/>
  </p:normalViewPr>
  <p:slideViewPr>
    <p:cSldViewPr snapToGrid="0">
      <p:cViewPr>
        <p:scale>
          <a:sx n="100" d="100"/>
          <a:sy n="100" d="100"/>
        </p:scale>
        <p:origin x="951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70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CF4CA7-7AAC-4C45-88E6-57EAF6DA16C9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1EA47-AA99-4F55-AEF3-3DA66267A0C2}"/>
              </a:ext>
            </a:extLst>
          </p:cNvPr>
          <p:cNvSpPr/>
          <p:nvPr userDrawn="1"/>
        </p:nvSpPr>
        <p:spPr>
          <a:xfrm>
            <a:off x="0" y="4835507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70B42-93C0-4049-B9CB-A8EBAAC780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498872"/>
          </a:xfrm>
        </p:spPr>
        <p:txBody>
          <a:bodyPr>
            <a:no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EDCEBCB-EE73-45D6-92CE-B2AE1D434CFB}"/>
              </a:ext>
            </a:extLst>
          </p:cNvPr>
          <p:cNvSpPr/>
          <p:nvPr userDrawn="1"/>
        </p:nvSpPr>
        <p:spPr>
          <a:xfrm>
            <a:off x="646880" y="2689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730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060450"/>
            <a:ext cx="8229600" cy="3534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F63DC-E866-4077-8215-C471E38E730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054" y="0"/>
            <a:ext cx="1064467" cy="963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FFCFCD4-6DCF-4A23-AD20-AF62BB293DA8}"/>
              </a:ext>
            </a:extLst>
          </p:cNvPr>
          <p:cNvSpPr/>
          <p:nvPr userDrawn="1"/>
        </p:nvSpPr>
        <p:spPr>
          <a:xfrm>
            <a:off x="0" y="4838441"/>
            <a:ext cx="9144000" cy="307777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B133451-4163-4C06-B844-3C1EE95F8FCF}"/>
              </a:ext>
            </a:extLst>
          </p:cNvPr>
          <p:cNvSpPr txBox="1">
            <a:spLocks/>
          </p:cNvSpPr>
          <p:nvPr userDrawn="1"/>
        </p:nvSpPr>
        <p:spPr>
          <a:xfrm>
            <a:off x="8639175" y="4838441"/>
            <a:ext cx="457199" cy="27384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BEBC7A-FD02-486B-81B5-A845787C689C}" type="slidenum">
              <a:rPr lang="zh-CN" altLang="en-US" sz="16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CN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-41276" y="4774168"/>
                <a:ext cx="378757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9" r:id="rId13"/>
  </p:sldLayoutIdLst>
  <p:transition spd="slow">
    <p:pull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059145"/>
            <a:ext cx="9144000" cy="854123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EDA_boston_house_price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941" y="158700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057" y="27073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3309842"/>
            <a:ext cx="3919063" cy="40913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覃雄派</a:t>
            </a:r>
            <a:endParaRPr lang="mr-I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1822357" y="330984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>
                  <a:solidFill>
                    <a:srgbClr val="CA00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23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Bar chart for category variables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13" y="1792098"/>
            <a:ext cx="4156484" cy="21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19" y="1158884"/>
            <a:ext cx="3300958" cy="1875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619" y="3149094"/>
            <a:ext cx="3296878" cy="188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Histogram for numeric variables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68" y="1290313"/>
            <a:ext cx="4543904" cy="611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23" y="1990450"/>
            <a:ext cx="51967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有异常值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04" y="1897180"/>
            <a:ext cx="30948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有异常值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</a:t>
            </a:r>
            <a:r>
              <a:rPr kumimoji="1" lang="en-US" altLang="zh-CN" dirty="0"/>
              <a:t>IQR</a:t>
            </a:r>
            <a:r>
              <a:rPr kumimoji="1" lang="zh-CN" altLang="en-US" dirty="0"/>
              <a:t>和范围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79" y="1282715"/>
            <a:ext cx="4078424" cy="3340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4591"/>
          <a:stretch/>
        </p:blipFill>
        <p:spPr>
          <a:xfrm>
            <a:off x="457200" y="2829826"/>
            <a:ext cx="3094867" cy="164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字段值排序、异常值处理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6" y="1779170"/>
            <a:ext cx="3435181" cy="288000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0F297D0-42FC-4BEE-894D-35E522A65C81}"/>
              </a:ext>
            </a:extLst>
          </p:cNvPr>
          <p:cNvCxnSpPr/>
          <p:nvPr/>
        </p:nvCxnSpPr>
        <p:spPr>
          <a:xfrm>
            <a:off x="2104571" y="2612571"/>
            <a:ext cx="17743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87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字段值排序、异常值处理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重新绘制直方图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16" y="1876150"/>
            <a:ext cx="32578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Box plot and outliers</a:t>
            </a:r>
          </a:p>
          <a:p>
            <a:pPr lvl="1"/>
            <a:r>
              <a:rPr kumimoji="1" lang="en-US" altLang="zh-CN" dirty="0"/>
              <a:t>CRIM</a:t>
            </a:r>
            <a:r>
              <a:rPr kumimoji="1" lang="zh-CN" altLang="en-US" dirty="0"/>
              <a:t>字段值排序、异常值处理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重新绘制</a:t>
            </a:r>
            <a:r>
              <a:rPr kumimoji="1" lang="en-US" altLang="zh-CN" dirty="0"/>
              <a:t>box plot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69" y="1833802"/>
            <a:ext cx="3320355" cy="31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9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6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看看有没有空值、空值的处理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78" y="1722725"/>
            <a:ext cx="387164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1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485394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95935" y="157880"/>
            <a:ext cx="3787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提纲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101" y="3053758"/>
            <a:ext cx="269782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数据探索与数据预处理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EDA_boston_house_price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17418" y="581891"/>
            <a:ext cx="2178627" cy="1891145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95935" y="1035978"/>
            <a:ext cx="4808629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装载数据</a:t>
            </a:r>
            <a:endParaRPr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描述性信息</a:t>
            </a:r>
            <a:endParaRPr kumimoji="1"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目标变量的分布图</a:t>
            </a:r>
            <a:endParaRPr kumimoji="1"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基本探索</a:t>
            </a: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head,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一些统计信息</a:t>
            </a:r>
            <a:endParaRPr kumimoji="1"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 chart for category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Histogram for numeric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Box plot and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看看有没有空值、空值的处理</a:t>
            </a:r>
            <a:endParaRPr kumimoji="1" lang="en-US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Relationship exploration: Categorical Vs Continuous -- Box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Relationship exploration: Continuous Vs Continuous -- Scatter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 Vs Continuous using Correlation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Selecting final predictors for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 Linear Regression(selected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8194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Categorical Vs Continuous -- Box Plots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3" y="1179801"/>
            <a:ext cx="7660266" cy="38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类别变量和目标变量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单独某个类别变量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90" y="1709305"/>
            <a:ext cx="373090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9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类别变量和目标变量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单独某个类别变量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108" y="1545069"/>
            <a:ext cx="3635520" cy="33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-- Scatter Charts</a:t>
            </a:r>
          </a:p>
          <a:p>
            <a:pPr lvl="1"/>
            <a:r>
              <a:rPr lang="zh-CN" altLang="en-US" sz="1600" dirty="0"/>
              <a:t>两个变量</a:t>
            </a:r>
            <a:r>
              <a:rPr lang="en-US" altLang="zh-CN" sz="1600" dirty="0"/>
              <a:t>LSTAT, RM</a:t>
            </a:r>
            <a:r>
              <a:rPr lang="zh-CN" altLang="en-US" sz="1600" dirty="0"/>
              <a:t>和目标变量</a:t>
            </a:r>
            <a:endParaRPr lang="en-US" altLang="zh-CN" sz="1600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1" y="1553003"/>
            <a:ext cx="6446261" cy="33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-- Scatter Charts</a:t>
            </a:r>
          </a:p>
          <a:p>
            <a:pPr lvl="1"/>
            <a:r>
              <a:rPr lang="zh-CN" altLang="en-US" sz="1600" dirty="0"/>
              <a:t>所有变量和目标变量</a:t>
            </a:r>
            <a:endParaRPr lang="en-US" altLang="zh-CN" sz="1600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5" y="1707650"/>
            <a:ext cx="6619470" cy="10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32" y="2956150"/>
            <a:ext cx="3865714" cy="180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86343" y="358723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6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zh-CN" altLang="en-US" sz="1600" dirty="0"/>
              <a:t>所有变量和目标变量</a:t>
            </a:r>
            <a:endParaRPr lang="en-US" altLang="zh-CN" sz="1600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21" y="1583314"/>
            <a:ext cx="6338145" cy="1024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01" y="2931535"/>
            <a:ext cx="2935502" cy="18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86343" y="358723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722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Room number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834427"/>
            <a:ext cx="318447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1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Low status population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0" y="1700645"/>
            <a:ext cx="4637809" cy="29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Nitrous Oxide Concentration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958" y="1945697"/>
            <a:ext cx="374622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lang="zh-CN" altLang="en-US" sz="24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819150"/>
            <a:ext cx="8229600" cy="3937000"/>
          </a:xfrm>
        </p:spPr>
        <p:txBody>
          <a:bodyPr>
            <a:normAutofit/>
          </a:bodyPr>
          <a:lstStyle/>
          <a:p>
            <a:r>
              <a:rPr lang="zh-CN" altLang="en-US" dirty="0"/>
              <a:t>读取数据集</a:t>
            </a:r>
            <a:endParaRPr lang="en-US" altLang="zh-CN" dirty="0"/>
          </a:p>
          <a:p>
            <a:pPr lvl="1"/>
            <a:r>
              <a:rPr lang="zh-CN" altLang="en-US" dirty="0"/>
              <a:t>去重（没有重复值）</a:t>
            </a:r>
            <a:endParaRPr lang="en-US" altLang="zh-CN" dirty="0"/>
          </a:p>
          <a:p>
            <a:pPr lvl="1"/>
            <a:r>
              <a:rPr lang="zh-CN" altLang="en-US" dirty="0"/>
              <a:t>显示前几行数据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1957678"/>
            <a:ext cx="4233276" cy="18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27" y="2063215"/>
            <a:ext cx="3916730" cy="419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27" y="2749616"/>
            <a:ext cx="3805944" cy="15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1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distance between 5 Boston Employment Center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732" y="2003714"/>
            <a:ext cx="387712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Relationship exploration: Continuous Vs Continuous – regression plot</a:t>
            </a:r>
          </a:p>
          <a:p>
            <a:pPr lvl="1"/>
            <a:r>
              <a:rPr lang="en-US" altLang="zh-CN" sz="1600" dirty="0"/>
              <a:t>Pupil-Teacher ratio by town</a:t>
            </a:r>
            <a:r>
              <a:rPr lang="zh-CN" altLang="en-US" sz="1600" dirty="0"/>
              <a:t>和目标变量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839" y="1873394"/>
            <a:ext cx="356933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6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Continuous Vs Continuous using Correlation value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1252970"/>
            <a:ext cx="6453523" cy="35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Continuous Vs Continuous) using Correlation value</a:t>
            </a:r>
          </a:p>
          <a:p>
            <a:pPr lvl="1"/>
            <a:r>
              <a:rPr lang="zh-CN" altLang="en-US" dirty="0"/>
              <a:t>过滤相关系数比较大的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73" y="2225386"/>
            <a:ext cx="5514231" cy="1800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5F4C82B6-4EF7-4C30-80A1-7DE8F4BD8C90}"/>
              </a:ext>
            </a:extLst>
          </p:cNvPr>
          <p:cNvSpPr/>
          <p:nvPr/>
        </p:nvSpPr>
        <p:spPr>
          <a:xfrm>
            <a:off x="5214257" y="2532743"/>
            <a:ext cx="624114" cy="3918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Continuous Vs Continuous using Correlation value</a:t>
            </a:r>
          </a:p>
          <a:p>
            <a:pPr lvl="1"/>
            <a:r>
              <a:rPr lang="zh-CN" altLang="en-US" dirty="0"/>
              <a:t>较大的相关系数可视化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473" y="1280622"/>
            <a:ext cx="3066617" cy="3534195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9E0B17E6-A081-4E75-90D1-34481E02AC40}"/>
              </a:ext>
            </a:extLst>
          </p:cNvPr>
          <p:cNvSpPr/>
          <p:nvPr/>
        </p:nvSpPr>
        <p:spPr>
          <a:xfrm>
            <a:off x="3770086" y="2191657"/>
            <a:ext cx="569685" cy="23222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7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97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Selecting final predictors for Machine Learning</a:t>
            </a:r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429"/>
            <a:ext cx="884231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数据预处理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加上</a:t>
            </a:r>
            <a:r>
              <a:rPr kumimoji="1" lang="en-US" altLang="zh-CN" dirty="0"/>
              <a:t>MEDV</a:t>
            </a:r>
            <a:r>
              <a:rPr kumimoji="1" lang="zh-CN" altLang="en-US" dirty="0"/>
              <a:t>列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928" y="1546143"/>
            <a:ext cx="473859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4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训练集和测试集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切割</a:t>
            </a:r>
            <a:r>
              <a:rPr kumimoji="1" lang="en-US" altLang="zh-CN" dirty="0" err="1"/>
              <a:t>X,y,train,test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6593"/>
            <a:ext cx="788081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描述性信息（从</a:t>
            </a:r>
            <a:r>
              <a:rPr kumimoji="1" lang="en-US" altLang="zh-CN" dirty="0" err="1"/>
              <a:t>sklearn</a:t>
            </a:r>
            <a:r>
              <a:rPr kumimoji="1" lang="zh-CN" altLang="en-US" dirty="0"/>
              <a:t>提取）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Shape</a:t>
            </a:r>
          </a:p>
          <a:p>
            <a:pPr lvl="1"/>
            <a:r>
              <a:rPr kumimoji="1" lang="zh-CN" altLang="en-US" dirty="0"/>
              <a:t>字段描述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字段名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9" y="2229098"/>
            <a:ext cx="3785937" cy="11171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909" y="1115200"/>
            <a:ext cx="2375034" cy="406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194" y="1817845"/>
            <a:ext cx="4881410" cy="21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993" y="4227702"/>
            <a:ext cx="62804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入选变量，</a:t>
            </a:r>
            <a:r>
              <a:rPr kumimoji="1" lang="en-US" altLang="zh-CN" dirty="0"/>
              <a:t>distinct value</a:t>
            </a:r>
            <a:r>
              <a:rPr kumimoji="1" lang="zh-CN" altLang="en-US" dirty="0"/>
              <a:t>比较多的变量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可视化</a:t>
            </a:r>
            <a:r>
              <a:rPr kumimoji="1" lang="en-US" altLang="zh-CN" dirty="0"/>
              <a:t>LSTAT</a:t>
            </a:r>
          </a:p>
          <a:p>
            <a:pPr lvl="1"/>
            <a:r>
              <a:rPr kumimoji="1" lang="zh-CN" altLang="en-US" dirty="0"/>
              <a:t>看是否还有异常值（如何处理，看前文）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17765"/>
          <a:stretch/>
        </p:blipFill>
        <p:spPr>
          <a:xfrm>
            <a:off x="390526" y="1867767"/>
            <a:ext cx="4365047" cy="1315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3" y="1676201"/>
            <a:ext cx="3359294" cy="15615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091" y="3852862"/>
            <a:ext cx="234912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入选变量，</a:t>
            </a:r>
            <a:r>
              <a:rPr kumimoji="1" lang="en-US" altLang="zh-CN" dirty="0"/>
              <a:t>distinct value</a:t>
            </a:r>
            <a:r>
              <a:rPr kumimoji="1" lang="zh-CN" altLang="en-US" dirty="0"/>
              <a:t>比较少的变量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可视化</a:t>
            </a:r>
            <a:r>
              <a:rPr kumimoji="1" lang="en-US" altLang="zh-CN" dirty="0"/>
              <a:t>RAD, CHAS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907578"/>
            <a:ext cx="3151909" cy="16556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41" y="1282844"/>
            <a:ext cx="3889146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702" y="3228109"/>
            <a:ext cx="3756678" cy="17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数据的规范化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Min max scaler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76820"/>
            <a:ext cx="5233401" cy="30159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28" y="1059216"/>
            <a:ext cx="4017818" cy="92090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49" y="2236150"/>
            <a:ext cx="3017229" cy="2520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895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检查数据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Shape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17" y="1469076"/>
            <a:ext cx="4428691" cy="2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Multiple Linear Regression(selected features)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6" y="1376796"/>
            <a:ext cx="5717187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3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模型的效果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3" y="1485899"/>
            <a:ext cx="4913161" cy="288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37908" y="1808841"/>
            <a:ext cx="340475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000000"/>
                </a:solidFill>
                <a:latin typeface="Helvetica Neue"/>
              </a:rPr>
              <a:t>the R-squared value is 0.701 which basically means that approximately 70% of the total variance in the price can be determined by the current regression model</a:t>
            </a:r>
            <a:endParaRPr lang="en-US" altLang="zh-CN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29923" y="3674918"/>
            <a:ext cx="2140095" cy="1766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01782" y="3993573"/>
            <a:ext cx="2178627" cy="19396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361C591-FCD3-4628-8577-663314975214}"/>
              </a:ext>
            </a:extLst>
          </p:cNvPr>
          <p:cNvSpPr/>
          <p:nvPr/>
        </p:nvSpPr>
        <p:spPr>
          <a:xfrm>
            <a:off x="6555466" y="376324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 Neue"/>
              </a:rPr>
              <a:t>不是太好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60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scatter of actual price vs predicted price on test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31" y="1435244"/>
            <a:ext cx="410913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residuals (train vs test)</a:t>
            </a:r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9" y="1592407"/>
            <a:ext cx="4675908" cy="2204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179" y="2147021"/>
            <a:ext cx="343462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error distribution - train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0" y="1399741"/>
            <a:ext cx="514388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显示目标变量的分布图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00" y="1491822"/>
            <a:ext cx="4485573" cy="10057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61" y="1787925"/>
            <a:ext cx="30323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error distribution</a:t>
            </a:r>
            <a:r>
              <a:rPr kumimoji="1" lang="en-US" altLang="zh-CN" dirty="0"/>
              <a:t>  -test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87" y="1408834"/>
            <a:ext cx="525735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</p:txBody>
      </p:sp>
      <p:pic>
        <p:nvPicPr>
          <p:cNvPr id="5" name="Picture 4" descr="https://gimg2.baidu.com/image_search/src=http%3A%2F%2Fpic.51yuansu.com%2Fpic3%2Fcover%2F03%2F46%2F97%2F5bab68eb6b4a1_610.jpg&amp;refer=http%3A%2F%2Fpic.51yuansu.com&amp;app=2002&amp;size=f9999,10000&amp;q=a80&amp;n=0&amp;g=0n&amp;fmt=jpeg?sec=1636806551&amp;t=fce412286299fb8c7d98cdbcbd681ecd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82" y="819150"/>
            <a:ext cx="3926897" cy="40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61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Cross validation</a:t>
            </a:r>
          </a:p>
          <a:p>
            <a:pPr lvl="1"/>
            <a:r>
              <a:rPr kumimoji="1" lang="en-US" altLang="zh-CN" dirty="0"/>
              <a:t>5</a:t>
            </a:r>
            <a:r>
              <a:rPr kumimoji="1" lang="zh-CN" altLang="en-US" dirty="0"/>
              <a:t>折</a:t>
            </a:r>
            <a:r>
              <a:rPr kumimoji="1" lang="en-US" altLang="zh-CN" dirty="0"/>
              <a:t>cross validation</a:t>
            </a:r>
          </a:p>
          <a:p>
            <a:pPr lvl="1"/>
            <a:r>
              <a:rPr kumimoji="1" lang="zh-CN" altLang="en-US" dirty="0"/>
              <a:t>指标为</a:t>
            </a:r>
            <a:r>
              <a:rPr kumimoji="1" lang="en-US" altLang="zh-CN" dirty="0"/>
              <a:t>R2</a:t>
            </a:r>
          </a:p>
          <a:p>
            <a:pPr lvl="1"/>
            <a:r>
              <a:rPr kumimoji="1" lang="zh-CN" altLang="en-US" dirty="0"/>
              <a:t>平均</a:t>
            </a:r>
            <a:r>
              <a:rPr kumimoji="1" lang="en-US" altLang="zh-CN" dirty="0"/>
              <a:t>R2</a:t>
            </a:r>
            <a:r>
              <a:rPr kumimoji="1" lang="zh-CN" altLang="en-US" dirty="0"/>
              <a:t>指标为</a:t>
            </a:r>
            <a:r>
              <a:rPr kumimoji="1" lang="en-US" altLang="zh-CN" dirty="0"/>
              <a:t>0.658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4" y="2613498"/>
            <a:ext cx="8482710" cy="1257974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2009" y="3567545"/>
            <a:ext cx="1676400" cy="5368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68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基本探索</a:t>
            </a:r>
            <a:r>
              <a:rPr kumimoji="1" lang="en-US" altLang="zh-CN" dirty="0"/>
              <a:t>head, info</a:t>
            </a:r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60" y="1892049"/>
            <a:ext cx="642259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基本探索</a:t>
            </a:r>
            <a:r>
              <a:rPr kumimoji="1" lang="en-US" altLang="zh-CN" dirty="0" err="1"/>
              <a:t>head,info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没有空值</a:t>
            </a:r>
            <a:endParaRPr lang="zh-CN" altLang="en-US" dirty="0"/>
          </a:p>
          <a:p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88" y="1563804"/>
            <a:ext cx="3016331" cy="2880000"/>
          </a:xfrm>
          <a:prstGeom prst="rect">
            <a:avLst/>
          </a:prstGeom>
        </p:spPr>
      </p:pic>
      <p:sp>
        <p:nvSpPr>
          <p:cNvPr id="6" name="左大括号 5"/>
          <p:cNvSpPr/>
          <p:nvPr/>
        </p:nvSpPr>
        <p:spPr>
          <a:xfrm>
            <a:off x="2152851" y="2438400"/>
            <a:ext cx="547337" cy="164592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18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kumimoji="1" lang="zh-CN" altLang="en-US" dirty="0"/>
              <a:t>一些统计信息</a:t>
            </a:r>
            <a:endParaRPr kumimoji="1" lang="en-US" altLang="zh-CN" dirty="0"/>
          </a:p>
          <a:p>
            <a:pPr marL="685800" lvl="1"/>
            <a:r>
              <a:rPr kumimoji="1" lang="en-US" altLang="zh-CN" dirty="0"/>
              <a:t>describe</a:t>
            </a:r>
          </a:p>
          <a:p>
            <a:pPr marL="685800" lvl="1"/>
            <a:r>
              <a:rPr kumimoji="1" lang="zh-CN" altLang="en-US" dirty="0"/>
              <a:t>各个字段的</a:t>
            </a:r>
            <a:r>
              <a:rPr kumimoji="1" lang="en-US" altLang="zh-CN" dirty="0"/>
              <a:t>count, mean, </a:t>
            </a:r>
            <a:r>
              <a:rPr kumimoji="1" lang="en-US" altLang="zh-CN" dirty="0" err="1"/>
              <a:t>std</a:t>
            </a:r>
            <a:r>
              <a:rPr kumimoji="1" lang="en-US" altLang="zh-CN" dirty="0"/>
              <a:t>, min/max/</a:t>
            </a:r>
            <a:r>
              <a:rPr kumimoji="1" lang="zh-CN" altLang="en-US" dirty="0"/>
              <a:t>各个</a:t>
            </a:r>
            <a:r>
              <a:rPr kumimoji="1" lang="en-US" altLang="zh-CN" dirty="0"/>
              <a:t>4</a:t>
            </a:r>
            <a:r>
              <a:rPr kumimoji="1" lang="zh-CN" altLang="en-US" dirty="0"/>
              <a:t>分位点（包括中位数）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91" y="2098858"/>
            <a:ext cx="703171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7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CA0FF-46DB-1644-8BCE-C7A91BD9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/>
              <a:t>数据探索与数据预处理</a:t>
            </a:r>
            <a:r>
              <a:rPr lang="en-US" altLang="zh-CN" sz="2400" dirty="0"/>
              <a:t>(3)</a:t>
            </a:r>
            <a:r>
              <a:rPr lang="en-US" altLang="zh-CN" sz="2400" dirty="0" err="1"/>
              <a:t>EDA_boston_house_price</a:t>
            </a:r>
            <a:endParaRPr kumimoji="1"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4FD81-1A31-D74C-BD6F-7F528045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kumimoji="1" lang="zh-CN" altLang="en-US" dirty="0"/>
              <a:t>一些统计信息</a:t>
            </a:r>
            <a:endParaRPr kumimoji="1" lang="en-US" altLang="zh-CN" dirty="0"/>
          </a:p>
          <a:p>
            <a:pPr marL="685800" lvl="1"/>
            <a:r>
              <a:rPr kumimoji="1" lang="zh-CN" altLang="en-US" dirty="0"/>
              <a:t>各个字段的</a:t>
            </a:r>
            <a:r>
              <a:rPr kumimoji="1" lang="en-US" altLang="zh-CN" dirty="0"/>
              <a:t>distinct value count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80" y="1767990"/>
            <a:ext cx="2256688" cy="28800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849078" y="2560320"/>
            <a:ext cx="1601002" cy="1700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849078" y="3388092"/>
            <a:ext cx="1601002" cy="1700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5556985" y="2557112"/>
            <a:ext cx="773230" cy="102990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477291" y="2509004"/>
            <a:ext cx="22784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1600" dirty="0"/>
              <a:t>这两个可以当作</a:t>
            </a:r>
            <a:r>
              <a:rPr kumimoji="1" lang="en-US" altLang="zh-CN" sz="1600" dirty="0"/>
              <a:t>Category</a:t>
            </a:r>
            <a:r>
              <a:rPr kumimoji="1" lang="zh-CN" altLang="en-US" sz="1600" dirty="0"/>
              <a:t>变量看待；其它变量看作</a:t>
            </a:r>
            <a:r>
              <a:rPr kumimoji="1" lang="en-US" altLang="zh-CN" sz="1600" dirty="0"/>
              <a:t>numeric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073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heme/theme1.xml><?xml version="1.0" encoding="utf-8"?>
<a:theme xmlns:a="http://schemas.openxmlformats.org/drawingml/2006/main" name="清风素材 https://12sc.taobao.com/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6836</TotalTime>
  <Words>1299</Words>
  <Application>Microsoft Office PowerPoint</Application>
  <PresentationFormat>全屏显示(16:9)</PresentationFormat>
  <Paragraphs>158</Paragraphs>
  <Slides>52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Helvetica Neue</vt:lpstr>
      <vt:lpstr>宋体</vt:lpstr>
      <vt:lpstr>微软雅黑</vt:lpstr>
      <vt:lpstr>Arial</vt:lpstr>
      <vt:lpstr>Calibri</vt:lpstr>
      <vt:lpstr>Cambria Math</vt:lpstr>
      <vt:lpstr>Mangal</vt:lpstr>
      <vt:lpstr>清风素材 https://12sc.taobao.com/</vt:lpstr>
      <vt:lpstr>PowerPoint 演示文稿</vt:lpstr>
      <vt:lpstr>PowerPoint 演示文稿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  <vt:lpstr>数据探索与数据预处理(3)EDA_boston_house_price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雄派 覃</cp:lastModifiedBy>
  <cp:revision>381</cp:revision>
  <cp:lastPrinted>2020-03-27T09:34:47Z</cp:lastPrinted>
  <dcterms:created xsi:type="dcterms:W3CDTF">2015-01-23T04:02:45Z</dcterms:created>
  <dcterms:modified xsi:type="dcterms:W3CDTF">2022-03-14T02:32:32Z</dcterms:modified>
  <cp:category/>
  <cp:contentStatus>12sc.taobao.com</cp:contentStatus>
</cp:coreProperties>
</file>